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14031-3484-4EC1-BF8A-7A487484118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749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47850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smtClean="0">
                <a:latin typeface="Georgia" pitchFamily="18" charset="0"/>
              </a:rPr>
              <a:t>OLD HAHNEMANNIAN</a:t>
            </a:r>
            <a:br>
              <a:rPr lang="en-US" b="1" smtClean="0">
                <a:latin typeface="Georgia" pitchFamily="18" charset="0"/>
              </a:rPr>
            </a:br>
            <a:r>
              <a:rPr lang="en-US" b="1" smtClean="0">
                <a:latin typeface="Georgia" pitchFamily="18" charset="0"/>
              </a:rPr>
              <a:t> METHODS</a:t>
            </a:r>
            <a:r>
              <a:rPr lang="en-AU" smtClean="0">
                <a:latin typeface="Georgia" pitchFamily="18" charset="0"/>
              </a:rPr>
              <a:t/>
            </a:r>
            <a:br>
              <a:rPr lang="en-AU" smtClean="0">
                <a:latin typeface="Georgia" pitchFamily="18" charset="0"/>
              </a:rPr>
            </a:br>
            <a:endParaRPr lang="en-US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2209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Prepared by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Dr.SREEJA.S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H.o.D, Dept of Homoeopathic Pharmacy </a:t>
            </a:r>
          </a:p>
        </p:txBody>
      </p:sp>
    </p:spTree>
    <p:extLst>
      <p:ext uri="{BB962C8B-B14F-4D97-AF65-F5344CB8AC3E}">
        <p14:creationId xmlns:p14="http://schemas.microsoft.com/office/powerpoint/2010/main" val="2757869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7"/>
          <p:cNvSpPr>
            <a:spLocks noChangeArrowheads="1"/>
          </p:cNvSpPr>
          <p:nvPr/>
        </p:nvSpPr>
        <p:spPr bwMode="auto">
          <a:xfrm>
            <a:off x="0" y="0"/>
            <a:ext cx="6553200" cy="914400"/>
          </a:xfrm>
          <a:prstGeom prst="bevel">
            <a:avLst>
              <a:gd name="adj" fmla="val 12500"/>
            </a:avLst>
          </a:prstGeom>
          <a:solidFill>
            <a:srgbClr val="C1839F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59436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660033"/>
                </a:solidFill>
                <a:latin typeface="Times New Roman" pitchFamily="18" charset="0"/>
              </a:rPr>
              <a:t>MOTHER  SUBSTANCE</a:t>
            </a:r>
            <a:endParaRPr lang="en-AU" b="1" smtClean="0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chemeClr val="hlink"/>
                </a:solidFill>
                <a:hlinkClick r:id="rId2" action="ppaction://hlinksldjump"/>
              </a:rPr>
              <a:t>Class VII</a:t>
            </a:r>
            <a:r>
              <a:rPr lang="en-US" sz="3000" b="1" smtClean="0"/>
              <a:t>	(a) Trituration of dry medicinal 			      substances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                 (b) Conversion into dilutions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chemeClr val="hlink"/>
                </a:solidFill>
                <a:hlinkClick r:id="rId3" action="ppaction://hlinksldjump"/>
              </a:rPr>
              <a:t>Class VIII	</a:t>
            </a:r>
            <a:r>
              <a:rPr lang="en-US" sz="3000" b="1" smtClean="0"/>
              <a:t>(a) Trituration of liquid medicinal 			      substances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    		(b) Conversion into dilutions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b="1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chemeClr val="hlink"/>
                </a:solidFill>
                <a:hlinkClick r:id="rId4" action="ppaction://hlinksldjump"/>
              </a:rPr>
              <a:t>Class IX</a:t>
            </a:r>
            <a:r>
              <a:rPr lang="en-US" sz="3000" b="1" smtClean="0">
                <a:solidFill>
                  <a:schemeClr val="hlink"/>
                </a:solidFill>
              </a:rPr>
              <a:t>	</a:t>
            </a:r>
            <a:r>
              <a:rPr lang="en-US" sz="3000" b="1" smtClean="0"/>
              <a:t>(a) Trituration of Fresh vegetable 		      	      and animal substances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     		(b) Conversion into dilutions</a:t>
            </a:r>
            <a:endParaRPr lang="en-AU" sz="3000" b="1" smtClean="0"/>
          </a:p>
        </p:txBody>
      </p:sp>
    </p:spTree>
    <p:extLst>
      <p:ext uri="{BB962C8B-B14F-4D97-AF65-F5344CB8AC3E}">
        <p14:creationId xmlns:p14="http://schemas.microsoft.com/office/powerpoint/2010/main" val="40239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OLD METHOD – DRUG STRENGTH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Class  I  - 1/2</a:t>
            </a:r>
          </a:p>
          <a:p>
            <a:r>
              <a:rPr lang="en-US" b="1" smtClean="0"/>
              <a:t>Class  II – 1/2</a:t>
            </a:r>
          </a:p>
          <a:p>
            <a:r>
              <a:rPr lang="en-US" b="1" smtClean="0"/>
              <a:t>Class  III – 1/6</a:t>
            </a:r>
          </a:p>
          <a:p>
            <a:r>
              <a:rPr lang="en-US" b="1" smtClean="0"/>
              <a:t>Class  IV -  I/10</a:t>
            </a:r>
          </a:p>
          <a:p>
            <a:r>
              <a:rPr lang="en-US" b="1" smtClean="0"/>
              <a:t>Class  V A – 1/10 &amp; V B – 1/100</a:t>
            </a:r>
          </a:p>
          <a:p>
            <a:r>
              <a:rPr lang="en-US" b="1" smtClean="0"/>
              <a:t>Class  VI A – 1/10 &amp; VI B – 1/100</a:t>
            </a:r>
          </a:p>
          <a:p>
            <a:r>
              <a:rPr lang="en-US" b="1" smtClean="0"/>
              <a:t>C lass VII, VIII, IX  - 1/10 &amp; 1/100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1500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MODERN METHOD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MACERATION</a:t>
            </a:r>
          </a:p>
          <a:p>
            <a:r>
              <a:rPr lang="en-US" smtClean="0"/>
              <a:t>PERCOLATION</a:t>
            </a:r>
          </a:p>
          <a:p>
            <a:r>
              <a:rPr lang="en-US" smtClean="0"/>
              <a:t>UNIFORM DRUG STRENGTH OF  1/10</a:t>
            </a:r>
          </a:p>
          <a:p>
            <a:r>
              <a:rPr lang="en-US" smtClean="0"/>
              <a:t>OLD METHOD – Variable drug strength   so produces confusion in preparation of drugs and potencies. Variation is due to the difference in the amount of moisture content(juice) in the crude natural sources</a:t>
            </a:r>
          </a:p>
        </p:txBody>
      </p:sp>
    </p:spTree>
    <p:extLst>
      <p:ext uri="{BB962C8B-B14F-4D97-AF65-F5344CB8AC3E}">
        <p14:creationId xmlns:p14="http://schemas.microsoft.com/office/powerpoint/2010/main" val="1166572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smtClean="0"/>
              <a:t>UNIFORM DRUG STRENGTH 1/10</a:t>
            </a:r>
            <a:br>
              <a:rPr lang="en-US" sz="3200" smtClean="0"/>
            </a:br>
            <a:r>
              <a:rPr lang="en-US" sz="3200" smtClean="0"/>
              <a:t>of  Modern method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smtClean="0"/>
              <a:t>Amount of dry drug substance calculated</a:t>
            </a:r>
          </a:p>
          <a:p>
            <a:r>
              <a:rPr lang="en-US" smtClean="0"/>
              <a:t>Quantity of dry drug substance in the crude drug is taken as the unit for calculating drug strength</a:t>
            </a:r>
          </a:p>
          <a:p>
            <a:r>
              <a:rPr lang="en-US" smtClean="0"/>
              <a:t>10 ml of mother tincture must contain 1g of dried drug substance</a:t>
            </a:r>
          </a:p>
          <a:p>
            <a:r>
              <a:rPr lang="en-US" smtClean="0"/>
              <a:t>100 ml of mother tincture must contain 10g of dried drug substance</a:t>
            </a:r>
          </a:p>
          <a:p>
            <a:r>
              <a:rPr lang="en-US" smtClean="0"/>
              <a:t>1000 ml of mother tincture must contain 100 g of dried drug substance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44491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chemeClr val="tx1"/>
                </a:solidFill>
                <a:latin typeface="Times New Roman" pitchFamily="18" charset="0"/>
              </a:rPr>
              <a:t>CLASS  I</a:t>
            </a:r>
            <a:br>
              <a:rPr lang="en-US" b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en-AU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DRUG POWER</a:t>
            </a:r>
            <a:r>
              <a:rPr lang="en-US" b="1" smtClean="0"/>
              <a:t>  1/2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Drug : Menstrum</a:t>
            </a:r>
            <a:r>
              <a:rPr lang="en-US" b="1" smtClean="0"/>
              <a:t> : 1:1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Fundamental rule</a:t>
            </a:r>
            <a:r>
              <a:rPr lang="en-US" b="1" smtClean="0"/>
              <a:t>  : Belladonna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Duration</a:t>
            </a:r>
            <a:r>
              <a:rPr lang="en-US" b="1" smtClean="0"/>
              <a:t> : 8 days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8198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Procedure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Fresh plants collected and chopped and made into a pulpy mass(magma)</a:t>
            </a:r>
          </a:p>
          <a:p>
            <a:r>
              <a:rPr lang="en-US" smtClean="0"/>
              <a:t>Magma enclosed in a cloth and pressed and juice collected</a:t>
            </a:r>
          </a:p>
          <a:p>
            <a:r>
              <a:rPr lang="en-US" smtClean="0"/>
              <a:t>Juice mixed with equal amount of alcohol</a:t>
            </a:r>
          </a:p>
          <a:p>
            <a:r>
              <a:rPr lang="en-US" smtClean="0"/>
              <a:t>Kept for 8 days</a:t>
            </a:r>
          </a:p>
          <a:p>
            <a:r>
              <a:rPr lang="en-US" smtClean="0"/>
              <a:t>Filtered and kept in glass stoppered bottles</a:t>
            </a:r>
          </a:p>
        </p:txBody>
      </p:sp>
    </p:spTree>
    <p:extLst>
      <p:ext uri="{BB962C8B-B14F-4D97-AF65-F5344CB8AC3E}">
        <p14:creationId xmlns:p14="http://schemas.microsoft.com/office/powerpoint/2010/main" val="1532716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2286000" y="990600"/>
            <a:ext cx="58674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/>
            <a:r>
              <a:rPr lang="en-US" sz="2400" b="1">
                <a:solidFill>
                  <a:schemeClr val="hlink"/>
                </a:solidFill>
              </a:rPr>
              <a:t>Preparation of 1X</a:t>
            </a:r>
          </a:p>
          <a:p>
            <a:pPr marL="609600" indent="-609600"/>
            <a:r>
              <a:rPr lang="en-US" sz="2400" b="1"/>
              <a:t>Tincture : Vehicle – 2 : 8</a:t>
            </a:r>
          </a:p>
          <a:p>
            <a:pPr marL="609600" indent="-609600"/>
            <a:endParaRPr lang="en-US" sz="2400" b="1"/>
          </a:p>
          <a:p>
            <a:pPr marL="609600" indent="-609600"/>
            <a:r>
              <a:rPr lang="en-US" sz="2400" b="1">
                <a:solidFill>
                  <a:schemeClr val="hlink"/>
                </a:solidFill>
              </a:rPr>
              <a:t>Preparation of 1C</a:t>
            </a:r>
          </a:p>
          <a:p>
            <a:pPr marL="609600" indent="-609600"/>
            <a:r>
              <a:rPr lang="en-US" sz="2400" b="1"/>
              <a:t>Tincture : Vehicle – 2 : 98</a:t>
            </a:r>
          </a:p>
          <a:p>
            <a:pPr marL="609600" indent="-609600"/>
            <a:endParaRPr lang="en-US" sz="2400" b="1"/>
          </a:p>
          <a:p>
            <a:pPr marL="609600" indent="-609600"/>
            <a:r>
              <a:rPr lang="en-US" sz="2400" b="1">
                <a:solidFill>
                  <a:schemeClr val="hlink"/>
                </a:solidFill>
              </a:rPr>
              <a:t>Examples </a:t>
            </a:r>
          </a:p>
          <a:p>
            <a:pPr marL="609600" indent="-609600">
              <a:buClr>
                <a:srgbClr val="FFCC00"/>
              </a:buClr>
              <a:buSzPct val="120000"/>
            </a:pPr>
            <a:r>
              <a:rPr lang="en-US" sz="2400" b="1"/>
              <a:t>	Aconitum; Belladonna; Bryonia; </a:t>
            </a:r>
          </a:p>
          <a:p>
            <a:pPr marL="609600" indent="-609600">
              <a:buClr>
                <a:srgbClr val="FFCC00"/>
              </a:buClr>
              <a:buSzPct val="120000"/>
            </a:pPr>
            <a:r>
              <a:rPr lang="en-US" sz="2400" b="1"/>
              <a:t>	Calendula; Chamomilla; Chelidonium;</a:t>
            </a:r>
          </a:p>
          <a:p>
            <a:pPr marL="609600" indent="-609600">
              <a:buClr>
                <a:srgbClr val="FFCC00"/>
              </a:buClr>
              <a:buSzPct val="120000"/>
            </a:pPr>
            <a:r>
              <a:rPr lang="en-US" sz="2400" b="1"/>
              <a:t>	Colchicum; Conium; Digitalis; </a:t>
            </a:r>
          </a:p>
          <a:p>
            <a:pPr marL="609600" indent="-609600">
              <a:buClr>
                <a:srgbClr val="FFCC00"/>
              </a:buClr>
              <a:buSzPct val="120000"/>
            </a:pPr>
            <a:r>
              <a:rPr lang="en-US" sz="2400" b="1"/>
              <a:t>	Drosera; Dulcamara; Hyoscyamus; </a:t>
            </a:r>
          </a:p>
          <a:p>
            <a:pPr marL="609600" indent="-609600">
              <a:buClr>
                <a:srgbClr val="FFCC00"/>
              </a:buClr>
              <a:buSzPct val="120000"/>
            </a:pPr>
            <a:r>
              <a:rPr lang="en-US" sz="2400" b="1"/>
              <a:t>	Ipecacuanha; Ruta</a:t>
            </a:r>
            <a:endParaRPr lang="en-AU" sz="2400" b="1"/>
          </a:p>
        </p:txBody>
      </p:sp>
    </p:spTree>
    <p:extLst>
      <p:ext uri="{BB962C8B-B14F-4D97-AF65-F5344CB8AC3E}">
        <p14:creationId xmlns:p14="http://schemas.microsoft.com/office/powerpoint/2010/main" val="1863811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7"/>
          <p:cNvSpPr>
            <a:spLocks noChangeArrowheads="1"/>
          </p:cNvSpPr>
          <p:nvPr/>
        </p:nvSpPr>
        <p:spPr bwMode="auto">
          <a:xfrm>
            <a:off x="0" y="0"/>
            <a:ext cx="3886200" cy="914400"/>
          </a:xfrm>
          <a:prstGeom prst="bevel">
            <a:avLst>
              <a:gd name="adj" fmla="val 12500"/>
            </a:avLst>
          </a:prstGeom>
          <a:solidFill>
            <a:srgbClr val="C1839F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29718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660033"/>
                </a:solidFill>
                <a:latin typeface="Times New Roman" pitchFamily="18" charset="0"/>
              </a:rPr>
              <a:t>CLASS  II</a:t>
            </a:r>
            <a:endParaRPr lang="en-AU" b="1" smtClean="0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6172200" cy="3992563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smtClean="0">
                <a:solidFill>
                  <a:schemeClr val="hlink"/>
                </a:solidFill>
              </a:rPr>
              <a:t>DRUG POWER</a:t>
            </a:r>
            <a:r>
              <a:rPr lang="en-US" sz="3600" b="1" smtClean="0"/>
              <a:t>  1/2</a:t>
            </a:r>
          </a:p>
          <a:p>
            <a:pPr>
              <a:buFontTx/>
              <a:buNone/>
            </a:pPr>
            <a:endParaRPr lang="en-US" sz="2000" b="1" smtClean="0"/>
          </a:p>
          <a:p>
            <a:pPr>
              <a:buFontTx/>
              <a:buNone/>
            </a:pPr>
            <a:r>
              <a:rPr lang="en-US" sz="3600" b="1" smtClean="0">
                <a:solidFill>
                  <a:schemeClr val="hlink"/>
                </a:solidFill>
              </a:rPr>
              <a:t>Drug : Menstrum</a:t>
            </a:r>
            <a:r>
              <a:rPr lang="en-US" sz="3600" b="1" smtClean="0"/>
              <a:t> : 3:2 </a:t>
            </a:r>
          </a:p>
          <a:p>
            <a:pPr>
              <a:buFontTx/>
              <a:buNone/>
            </a:pPr>
            <a:endParaRPr lang="en-US" sz="2000" b="1" smtClean="0"/>
          </a:p>
          <a:p>
            <a:pPr>
              <a:buFontTx/>
              <a:buNone/>
            </a:pPr>
            <a:r>
              <a:rPr lang="en-US" sz="3600" b="1" smtClean="0">
                <a:solidFill>
                  <a:schemeClr val="hlink"/>
                </a:solidFill>
              </a:rPr>
              <a:t>Fundamental rule</a:t>
            </a:r>
            <a:r>
              <a:rPr lang="en-US" sz="3600" b="1" smtClean="0"/>
              <a:t>  : Thuja </a:t>
            </a:r>
          </a:p>
          <a:p>
            <a:pPr>
              <a:buFontTx/>
              <a:buNone/>
            </a:pPr>
            <a:endParaRPr lang="en-US" sz="2000" b="1" smtClean="0"/>
          </a:p>
          <a:p>
            <a:pPr>
              <a:buFontTx/>
              <a:buNone/>
            </a:pPr>
            <a:r>
              <a:rPr lang="en-US" sz="3600" b="1" smtClean="0">
                <a:solidFill>
                  <a:schemeClr val="hlink"/>
                </a:solidFill>
              </a:rPr>
              <a:t>Duration</a:t>
            </a:r>
            <a:r>
              <a:rPr lang="en-US" sz="3600" b="1" smtClean="0"/>
              <a:t> : 8 days</a:t>
            </a:r>
            <a:endParaRPr lang="en-AU" sz="3600" b="1" smtClean="0"/>
          </a:p>
        </p:txBody>
      </p:sp>
    </p:spTree>
    <p:extLst>
      <p:ext uri="{BB962C8B-B14F-4D97-AF65-F5344CB8AC3E}">
        <p14:creationId xmlns:p14="http://schemas.microsoft.com/office/powerpoint/2010/main" val="28313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Procedure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mtClean="0"/>
              <a:t>Finely chopped fresh plant taken and weighed</a:t>
            </a:r>
          </a:p>
          <a:p>
            <a:r>
              <a:rPr lang="en-US" smtClean="0"/>
              <a:t>To every 3 parts of plant 2parts of alcohol taken</a:t>
            </a:r>
          </a:p>
          <a:p>
            <a:r>
              <a:rPr lang="en-US" smtClean="0"/>
              <a:t>The made into magma and alcohol added and kept for 2-3 days</a:t>
            </a:r>
          </a:p>
          <a:p>
            <a:r>
              <a:rPr lang="en-US" smtClean="0"/>
              <a:t>Filtered using cloth and tincture thus obtained is kept for 8 days and re-filtered to get the original tincture</a:t>
            </a:r>
          </a:p>
        </p:txBody>
      </p:sp>
    </p:spTree>
    <p:extLst>
      <p:ext uri="{BB962C8B-B14F-4D97-AF65-F5344CB8AC3E}">
        <p14:creationId xmlns:p14="http://schemas.microsoft.com/office/powerpoint/2010/main" val="2861132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Preparation of 1X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Tincture : Vehicle – 2 : 8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Preparation of 1C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Tincture : Vehicle – 2 : 98</a:t>
            </a:r>
          </a:p>
          <a:p>
            <a:pPr>
              <a:lnSpc>
                <a:spcPct val="90000"/>
              </a:lnSpc>
            </a:pPr>
            <a:endParaRPr lang="en-US" sz="18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Examples</a:t>
            </a:r>
          </a:p>
          <a:p>
            <a:pPr>
              <a:lnSpc>
                <a:spcPct val="90000"/>
              </a:lnSpc>
              <a:buClr>
                <a:srgbClr val="FFCC00"/>
              </a:buClr>
              <a:buSzPct val="120000"/>
              <a:buFontTx/>
              <a:buNone/>
            </a:pPr>
            <a:r>
              <a:rPr lang="en-US" b="1" smtClean="0"/>
              <a:t>	Euphrasia; Mezereum; Thuja; </a:t>
            </a:r>
          </a:p>
          <a:p>
            <a:pPr>
              <a:lnSpc>
                <a:spcPct val="90000"/>
              </a:lnSpc>
              <a:buClr>
                <a:srgbClr val="FFCC00"/>
              </a:buClr>
              <a:buSzPct val="120000"/>
              <a:buFontTx/>
              <a:buNone/>
            </a:pPr>
            <a:r>
              <a:rPr lang="en-US" b="1" smtClean="0"/>
              <a:t>	Vinca minor</a:t>
            </a:r>
            <a:endParaRPr lang="en-AU" b="1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798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839200" cy="541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en-US" b="1" smtClean="0"/>
              <a:t>Old American Homoeopathic Pharmacopoeia published by Boericke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b="1" smtClean="0"/>
              <a:t>	and Tafel and German Homoeopathic Pharmacopoeia by Dr. Willmar Schwabe were followed in arriving at the Classes. 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b="1" smtClean="0"/>
          </a:p>
          <a:p>
            <a:pPr>
              <a:lnSpc>
                <a:spcPct val="12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For easy reference, preparation of mother tinctures, solutions and triturations is arranged in nine formulae or classes.</a:t>
            </a:r>
            <a:endParaRPr lang="en-AU" b="1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8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7"/>
          <p:cNvSpPr>
            <a:spLocks noChangeArrowheads="1"/>
          </p:cNvSpPr>
          <p:nvPr/>
        </p:nvSpPr>
        <p:spPr bwMode="auto">
          <a:xfrm>
            <a:off x="0" y="0"/>
            <a:ext cx="3733800" cy="914400"/>
          </a:xfrm>
          <a:prstGeom prst="bevel">
            <a:avLst>
              <a:gd name="adj" fmla="val 12500"/>
            </a:avLst>
          </a:prstGeom>
          <a:solidFill>
            <a:srgbClr val="C1839F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2971800" cy="609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660033"/>
                </a:solidFill>
                <a:latin typeface="Times New Roman" pitchFamily="18" charset="0"/>
              </a:rPr>
              <a:t>CLASS  III</a:t>
            </a:r>
            <a:endParaRPr lang="en-AU" sz="3600" b="1" smtClean="0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6962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DRUG POWER</a:t>
            </a:r>
            <a:r>
              <a:rPr lang="en-US" b="1" smtClean="0"/>
              <a:t>  1/6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Drug : Menstrum</a:t>
            </a:r>
            <a:r>
              <a:rPr lang="en-US" b="1" smtClean="0"/>
              <a:t> : 1:2, double amount of menstrum added</a:t>
            </a:r>
          </a:p>
          <a:p>
            <a:pPr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Drug has thick albumin and mucin</a:t>
            </a:r>
          </a:p>
          <a:p>
            <a:pPr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Fundamental rule</a:t>
            </a:r>
            <a:r>
              <a:rPr lang="en-US" b="1" smtClean="0"/>
              <a:t>  : Scilla 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Duration</a:t>
            </a:r>
            <a:r>
              <a:rPr lang="en-US" b="1" smtClean="0"/>
              <a:t> : 8 days</a:t>
            </a:r>
            <a:endParaRPr lang="en-AU" b="1" smtClean="0"/>
          </a:p>
        </p:txBody>
      </p:sp>
    </p:spTree>
    <p:extLst>
      <p:ext uri="{BB962C8B-B14F-4D97-AF65-F5344CB8AC3E}">
        <p14:creationId xmlns:p14="http://schemas.microsoft.com/office/powerpoint/2010/main" val="33606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Procedure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mtClean="0"/>
              <a:t>The fresh plant collected, chopped and made into magma and weighed</a:t>
            </a:r>
          </a:p>
          <a:p>
            <a:r>
              <a:rPr lang="en-US" smtClean="0"/>
              <a:t>Double the weight of alcohol taken out of which 1/6 part measured and added to magma and thoroughly mixed and then rest of the alcohol added</a:t>
            </a:r>
          </a:p>
          <a:p>
            <a:r>
              <a:rPr lang="en-US" smtClean="0"/>
              <a:t>Kept for 8 days </a:t>
            </a:r>
          </a:p>
          <a:p>
            <a:r>
              <a:rPr lang="en-US" smtClean="0"/>
              <a:t>Filtered to get mother tincture</a:t>
            </a:r>
          </a:p>
        </p:txBody>
      </p:sp>
    </p:spTree>
    <p:extLst>
      <p:ext uri="{BB962C8B-B14F-4D97-AF65-F5344CB8AC3E}">
        <p14:creationId xmlns:p14="http://schemas.microsoft.com/office/powerpoint/2010/main" val="1913717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Preparation of 1X</a:t>
            </a:r>
          </a:p>
          <a:p>
            <a:pPr>
              <a:buFontTx/>
              <a:buNone/>
            </a:pPr>
            <a:r>
              <a:rPr lang="en-US" sz="2800" b="1" smtClean="0"/>
              <a:t>Tincture : Vehicle : 6 : 4</a:t>
            </a:r>
          </a:p>
          <a:p>
            <a:pPr>
              <a:buFontTx/>
              <a:buNone/>
            </a:pPr>
            <a:endParaRPr lang="en-US" sz="2800" b="1" smtClean="0"/>
          </a:p>
          <a:p>
            <a:pPr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Preparation of 1C</a:t>
            </a:r>
          </a:p>
          <a:p>
            <a:pPr>
              <a:buFontTx/>
              <a:buNone/>
            </a:pPr>
            <a:r>
              <a:rPr lang="en-US" sz="2800" b="1" smtClean="0"/>
              <a:t>Tincture : Vehicle – 6 : 94</a:t>
            </a:r>
          </a:p>
          <a:p>
            <a:pPr>
              <a:buFontTx/>
              <a:buNone/>
            </a:pPr>
            <a:endParaRPr lang="en-US" sz="2800" b="1" smtClean="0"/>
          </a:p>
          <a:p>
            <a:pPr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Examples</a:t>
            </a:r>
          </a:p>
          <a:p>
            <a:pPr>
              <a:buClr>
                <a:srgbClr val="FFCC00"/>
              </a:buClr>
              <a:buSzPct val="120000"/>
              <a:buFontTx/>
              <a:buNone/>
            </a:pPr>
            <a:r>
              <a:rPr lang="en-US" sz="2800" b="1" smtClean="0"/>
              <a:t>	Abrotamun; Aesculus; Aethusa; Allium cepa;  Arnica; Baptisia;  Berberis vulgaris; Cactus grandiflorus; Gelsemium; Hypericum; Podophyllum; Pulsatilla; </a:t>
            </a:r>
          </a:p>
          <a:p>
            <a:pPr>
              <a:buClr>
                <a:srgbClr val="FFCC00"/>
              </a:buClr>
              <a:buSzPct val="120000"/>
              <a:buFontTx/>
              <a:buNone/>
            </a:pPr>
            <a:r>
              <a:rPr lang="en-US" sz="2800" b="1" smtClean="0"/>
              <a:t>	Rhus tox; Sanguinaria; Scilla; Secale cor; Veratrum viride</a:t>
            </a:r>
            <a:endParaRPr lang="en-AU" sz="2800" b="1" smtClean="0"/>
          </a:p>
          <a:p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141739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7"/>
          <p:cNvSpPr>
            <a:spLocks noChangeArrowheads="1"/>
          </p:cNvSpPr>
          <p:nvPr/>
        </p:nvSpPr>
        <p:spPr bwMode="auto">
          <a:xfrm>
            <a:off x="0" y="0"/>
            <a:ext cx="3733800" cy="914400"/>
          </a:xfrm>
          <a:prstGeom prst="bevel">
            <a:avLst>
              <a:gd name="adj" fmla="val 12500"/>
            </a:avLst>
          </a:prstGeom>
          <a:solidFill>
            <a:srgbClr val="C1839F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2819400" cy="533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660033"/>
                </a:solidFill>
                <a:latin typeface="Times New Roman" pitchFamily="18" charset="0"/>
              </a:rPr>
              <a:t>CLASS  IV</a:t>
            </a:r>
            <a:endParaRPr lang="en-AU" sz="3600" b="1" smtClean="0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Nature of drug : Dried drug substance</a:t>
            </a:r>
          </a:p>
          <a:p>
            <a:pPr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DRUG POWER</a:t>
            </a:r>
            <a:r>
              <a:rPr lang="en-US" b="1" smtClean="0"/>
              <a:t>  1/10</a:t>
            </a:r>
          </a:p>
          <a:p>
            <a:pPr>
              <a:buFontTx/>
              <a:buNone/>
            </a:pPr>
            <a:endParaRPr lang="en-US" sz="2000" b="1" smtClean="0"/>
          </a:p>
          <a:p>
            <a:pPr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Drug : Menstrum</a:t>
            </a:r>
            <a:r>
              <a:rPr lang="en-US" b="1" smtClean="0"/>
              <a:t> : 1:5 </a:t>
            </a:r>
          </a:p>
          <a:p>
            <a:pPr>
              <a:buFontTx/>
              <a:buNone/>
            </a:pPr>
            <a:endParaRPr lang="en-US" sz="2000" b="1" smtClean="0"/>
          </a:p>
          <a:p>
            <a:pPr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Fundamental rule</a:t>
            </a:r>
            <a:r>
              <a:rPr lang="en-US" b="1" smtClean="0"/>
              <a:t>  : Spigelia, 						  Staphysagria </a:t>
            </a:r>
          </a:p>
          <a:p>
            <a:pPr>
              <a:buFontTx/>
              <a:buNone/>
            </a:pPr>
            <a:endParaRPr lang="en-US" sz="2000" b="1" smtClean="0"/>
          </a:p>
          <a:p>
            <a:pPr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Duration </a:t>
            </a:r>
            <a:r>
              <a:rPr lang="en-US" b="1" smtClean="0"/>
              <a:t>: 15 days</a:t>
            </a:r>
            <a:endParaRPr lang="en-AU" b="1" smtClean="0"/>
          </a:p>
        </p:txBody>
      </p:sp>
    </p:spTree>
    <p:extLst>
      <p:ext uri="{BB962C8B-B14F-4D97-AF65-F5344CB8AC3E}">
        <p14:creationId xmlns:p14="http://schemas.microsoft.com/office/powerpoint/2010/main" val="21170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Preparation of tincture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Weigh the finely powdered drug substance</a:t>
            </a:r>
          </a:p>
          <a:p>
            <a:r>
              <a:rPr lang="en-US" smtClean="0"/>
              <a:t>Pour over it 5 parts by weight of alcohol</a:t>
            </a:r>
          </a:p>
          <a:p>
            <a:r>
              <a:rPr lang="en-US" smtClean="0"/>
              <a:t>Allow the mixture to remain for 15 days at ordinary temperature in a darl place shaking twice in a day</a:t>
            </a:r>
          </a:p>
          <a:p>
            <a:r>
              <a:rPr lang="en-US" smtClean="0"/>
              <a:t>Then pour off, strain and filter</a:t>
            </a:r>
          </a:p>
        </p:txBody>
      </p:sp>
    </p:spTree>
    <p:extLst>
      <p:ext uri="{BB962C8B-B14F-4D97-AF65-F5344CB8AC3E}">
        <p14:creationId xmlns:p14="http://schemas.microsoft.com/office/powerpoint/2010/main" val="2753793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 rtlCol="0">
            <a:normAutofit/>
          </a:bodyPr>
          <a:lstStyle/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chemeClr val="hlink"/>
                </a:solidFill>
              </a:rPr>
              <a:t>Preparation of 1X</a:t>
            </a: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Tincture = 1X  as both has same drug strength of 1/10</a:t>
            </a: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400" b="1" dirty="0" smtClean="0"/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chemeClr val="hlink"/>
                </a:solidFill>
              </a:rPr>
              <a:t>Preparation of 1C</a:t>
            </a: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Tincture : Vehicle – 10 : 90</a:t>
            </a: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Preparation of 2C</a:t>
            </a: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1C : Alcohol – 1: 99</a:t>
            </a: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b="1" dirty="0" smtClean="0"/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chemeClr val="hlink"/>
                </a:solidFill>
              </a:rPr>
              <a:t>Examples</a:t>
            </a:r>
          </a:p>
          <a:p>
            <a:pPr marL="182880" indent="-182880" fontAlgn="auto">
              <a:spcAft>
                <a:spcPts val="0"/>
              </a:spcAft>
              <a:buClr>
                <a:srgbClr val="FFCC00"/>
              </a:buClr>
              <a:buSzPct val="120000"/>
              <a:buFont typeface="Arial" pitchFamily="34" charset="0"/>
              <a:buChar char="•"/>
              <a:defRPr/>
            </a:pPr>
            <a:r>
              <a:rPr lang="en-US" b="1" dirty="0" smtClean="0"/>
              <a:t>Aloe; </a:t>
            </a:r>
            <a:r>
              <a:rPr lang="en-US" b="1" dirty="0" err="1" smtClean="0"/>
              <a:t>Anacardium</a:t>
            </a:r>
            <a:r>
              <a:rPr lang="en-US" b="1" dirty="0" smtClean="0"/>
              <a:t> </a:t>
            </a:r>
            <a:r>
              <a:rPr lang="en-US" b="1" dirty="0" err="1" smtClean="0"/>
              <a:t>orientale</a:t>
            </a:r>
            <a:r>
              <a:rPr lang="en-US" b="1" dirty="0" smtClean="0"/>
              <a:t>; Cannabis </a:t>
            </a:r>
            <a:r>
              <a:rPr lang="en-US" b="1" dirty="0" err="1" smtClean="0"/>
              <a:t>indica</a:t>
            </a:r>
            <a:r>
              <a:rPr lang="en-US" b="1" dirty="0" smtClean="0"/>
              <a:t>; </a:t>
            </a:r>
            <a:r>
              <a:rPr lang="en-US" b="1" dirty="0" err="1" smtClean="0"/>
              <a:t>Cina</a:t>
            </a:r>
            <a:r>
              <a:rPr lang="en-US" b="1" dirty="0" smtClean="0"/>
              <a:t>; Cinchona; </a:t>
            </a:r>
            <a:r>
              <a:rPr lang="en-US" b="1" dirty="0" err="1" smtClean="0"/>
              <a:t>Colocynthis</a:t>
            </a:r>
            <a:r>
              <a:rPr lang="en-US" b="1" dirty="0" smtClean="0"/>
              <a:t>; </a:t>
            </a:r>
            <a:r>
              <a:rPr lang="en-US" b="1" dirty="0" err="1" smtClean="0"/>
              <a:t>Helleborus</a:t>
            </a:r>
            <a:r>
              <a:rPr lang="en-US" b="1" dirty="0" smtClean="0"/>
              <a:t> </a:t>
            </a:r>
            <a:r>
              <a:rPr lang="en-US" b="1" dirty="0" err="1" smtClean="0"/>
              <a:t>niger</a:t>
            </a:r>
            <a:r>
              <a:rPr lang="en-US" b="1" dirty="0" smtClean="0"/>
              <a:t>; </a:t>
            </a:r>
            <a:r>
              <a:rPr lang="en-US" b="1" dirty="0" err="1" smtClean="0"/>
              <a:t>Ignatia</a:t>
            </a:r>
            <a:r>
              <a:rPr lang="en-US" b="1" dirty="0" smtClean="0"/>
              <a:t>; </a:t>
            </a:r>
            <a:r>
              <a:rPr lang="en-US" b="1" dirty="0" err="1" smtClean="0"/>
              <a:t>Lycopodium</a:t>
            </a:r>
            <a:r>
              <a:rPr lang="en-US" b="1" dirty="0" smtClean="0"/>
              <a:t>; </a:t>
            </a:r>
          </a:p>
          <a:p>
            <a:pPr marL="182880" indent="-182880" fontAlgn="auto">
              <a:spcAft>
                <a:spcPts val="0"/>
              </a:spcAft>
              <a:buClr>
                <a:srgbClr val="FFCC00"/>
              </a:buClr>
              <a:buSzPct val="120000"/>
              <a:buFontTx/>
              <a:buNone/>
              <a:defRPr/>
            </a:pPr>
            <a:r>
              <a:rPr lang="en-US" b="1" dirty="0" smtClean="0"/>
              <a:t>	</a:t>
            </a:r>
            <a:r>
              <a:rPr lang="en-US" b="1" dirty="0" err="1" smtClean="0"/>
              <a:t>Nux</a:t>
            </a:r>
            <a:r>
              <a:rPr lang="en-US" b="1" dirty="0" smtClean="0"/>
              <a:t> </a:t>
            </a:r>
            <a:r>
              <a:rPr lang="en-US" b="1" dirty="0" err="1" smtClean="0"/>
              <a:t>vomica</a:t>
            </a:r>
            <a:r>
              <a:rPr lang="en-US" b="1" dirty="0" smtClean="0"/>
              <a:t>; Opium; </a:t>
            </a:r>
            <a:r>
              <a:rPr lang="en-US" b="1" dirty="0" err="1" smtClean="0"/>
              <a:t>Staphysagria</a:t>
            </a:r>
            <a:r>
              <a:rPr lang="en-US" b="1" dirty="0" smtClean="0"/>
              <a:t>; </a:t>
            </a:r>
            <a:r>
              <a:rPr lang="en-US" b="1" dirty="0" err="1" smtClean="0"/>
              <a:t>Veratrum</a:t>
            </a:r>
            <a:r>
              <a:rPr lang="en-US" b="1" dirty="0" smtClean="0"/>
              <a:t> album</a:t>
            </a:r>
            <a:endParaRPr lang="en-AU" b="1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48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chemeClr val="tx1"/>
                </a:solidFill>
                <a:latin typeface="Times New Roman" pitchFamily="18" charset="0"/>
              </a:rPr>
              <a:t>CLASS V A</a:t>
            </a:r>
            <a:br>
              <a:rPr lang="en-US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b="1" smtClean="0">
                <a:solidFill>
                  <a:schemeClr val="tx1"/>
                </a:solidFill>
                <a:latin typeface="Times New Roman" pitchFamily="18" charset="0"/>
              </a:rPr>
              <a:t>AQUEOUS  SOLUTION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CLASS VA – FUNDAMENTAL RULE NATRUM MURIATICUM 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CLASS VA- DRUG POWER</a:t>
            </a:r>
            <a:r>
              <a:rPr lang="en-US" b="1" smtClean="0"/>
              <a:t> 1/10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800" b="1" smtClean="0"/>
              <a:t>Dissolve 1 part by weight of the 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800" b="1" smtClean="0"/>
              <a:t>medicinal substance in 9 parts by 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800" b="1" smtClean="0"/>
              <a:t>weight of distilled water.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Preparation of 1X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800" b="1" smtClean="0"/>
              <a:t>1X potency is the same as Solution, 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800" b="1" smtClean="0"/>
              <a:t>since  Solution contains 1/10 of 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800" b="1" smtClean="0"/>
              <a:t>original drug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58500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609600"/>
            <a:ext cx="7696200" cy="5791200"/>
          </a:xfrm>
        </p:spPr>
        <p:txBody>
          <a:bodyPr/>
          <a:lstStyle/>
          <a:p>
            <a:pPr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	Preparation of 1C</a:t>
            </a:r>
            <a:r>
              <a:rPr lang="en-US" sz="3000" b="1" smtClean="0"/>
              <a:t> </a:t>
            </a:r>
          </a:p>
          <a:p>
            <a:pPr>
              <a:buClr>
                <a:srgbClr val="FFCC00"/>
              </a:buClr>
              <a:buSzPct val="120000"/>
            </a:pPr>
            <a:r>
              <a:rPr lang="en-US" sz="3000" b="1" smtClean="0"/>
              <a:t>10 minims of Aqueous solution and </a:t>
            </a:r>
          </a:p>
          <a:p>
            <a:pPr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/>
              <a:t>	90 minims of distilled water give </a:t>
            </a:r>
          </a:p>
          <a:p>
            <a:pPr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/>
              <a:t>	100 minims of 1C</a:t>
            </a:r>
          </a:p>
          <a:p>
            <a:pPr>
              <a:buClr>
                <a:srgbClr val="FFCC00"/>
              </a:buClr>
              <a:buSzPct val="120000"/>
            </a:pPr>
            <a:endParaRPr lang="en-US" sz="1200" b="1" smtClean="0"/>
          </a:p>
          <a:p>
            <a:pPr lvl="2"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	  Examples </a:t>
            </a:r>
          </a:p>
          <a:p>
            <a:pPr lvl="2">
              <a:buClr>
                <a:srgbClr val="FFCC00"/>
              </a:buClr>
              <a:buSzPct val="120000"/>
            </a:pPr>
            <a:r>
              <a:rPr lang="en-US" sz="3000" b="1" smtClean="0"/>
              <a:t> Acidum aceticum</a:t>
            </a:r>
          </a:p>
          <a:p>
            <a:pPr lvl="2">
              <a:buClr>
                <a:srgbClr val="FFCC00"/>
              </a:buClr>
              <a:buSzPct val="120000"/>
            </a:pPr>
            <a:r>
              <a:rPr lang="en-US" sz="3000" b="1" smtClean="0"/>
              <a:t> Acidum muriaticum </a:t>
            </a:r>
          </a:p>
          <a:p>
            <a:pPr lvl="2">
              <a:buClr>
                <a:srgbClr val="FFCC00"/>
              </a:buClr>
              <a:buSzPct val="120000"/>
            </a:pPr>
            <a:r>
              <a:rPr lang="en-US" sz="3000" b="1" smtClean="0"/>
              <a:t> Acidum nitricum </a:t>
            </a:r>
          </a:p>
          <a:p>
            <a:pPr lvl="2">
              <a:buClr>
                <a:srgbClr val="FFCC00"/>
              </a:buClr>
              <a:buSzPct val="120000"/>
            </a:pPr>
            <a:r>
              <a:rPr lang="en-US" sz="3000" b="1" smtClean="0"/>
              <a:t> Acidum sulphuricum </a:t>
            </a:r>
          </a:p>
          <a:p>
            <a:pPr lvl="2">
              <a:buClr>
                <a:srgbClr val="FFCC00"/>
              </a:buClr>
              <a:buSzPct val="120000"/>
            </a:pPr>
            <a:r>
              <a:rPr lang="en-US" sz="3000" b="1" smtClean="0"/>
              <a:t> Argentum nitricum </a:t>
            </a:r>
            <a:endParaRPr lang="en-AU" sz="3000" b="1" smtClean="0"/>
          </a:p>
        </p:txBody>
      </p:sp>
    </p:spTree>
    <p:extLst>
      <p:ext uri="{BB962C8B-B14F-4D97-AF65-F5344CB8AC3E}">
        <p14:creationId xmlns:p14="http://schemas.microsoft.com/office/powerpoint/2010/main" val="29861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0"/>
          <p:cNvSpPr>
            <a:spLocks noChangeArrowheads="1"/>
          </p:cNvSpPr>
          <p:nvPr/>
        </p:nvSpPr>
        <p:spPr bwMode="auto">
          <a:xfrm>
            <a:off x="0" y="0"/>
            <a:ext cx="6019800" cy="914400"/>
          </a:xfrm>
          <a:prstGeom prst="bevel">
            <a:avLst>
              <a:gd name="adj" fmla="val 12500"/>
            </a:avLst>
          </a:prstGeom>
          <a:solidFill>
            <a:srgbClr val="C1839F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84582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3000" b="1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DRUG POWER</a:t>
            </a:r>
            <a:r>
              <a:rPr lang="en-US" sz="3000" b="1" smtClean="0"/>
              <a:t> 1/100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Dissolve 1 part by weight of medicinal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substance in 99 parts by weight of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distilled water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Preparation of 1X</a:t>
            </a:r>
          </a:p>
          <a:p>
            <a:pPr>
              <a:lnSpc>
                <a:spcPct val="90000"/>
              </a:lnSpc>
            </a:pPr>
            <a:r>
              <a:rPr lang="en-US" sz="3000" b="1" smtClean="0"/>
              <a:t>2X potency is same as Solution, since Solution contains 1/100 of the original drug. Hence the next higher potency prepared is 3X.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304800" y="152400"/>
            <a:ext cx="533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660033"/>
                </a:solidFill>
                <a:latin typeface="Times New Roman" pitchFamily="18" charset="0"/>
              </a:rPr>
              <a:t>AQUEOUS  SOLUTION</a:t>
            </a: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533400" y="1066800"/>
            <a:ext cx="8610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FF00"/>
                </a:solidFill>
              </a:rPr>
              <a:t>CLASS V-B</a:t>
            </a:r>
          </a:p>
          <a:p>
            <a:pPr eaLnBrk="1" hangingPunct="1"/>
            <a:r>
              <a:rPr lang="en-US" sz="3200" b="1">
                <a:solidFill>
                  <a:srgbClr val="FFFF00"/>
                </a:solidFill>
              </a:rPr>
              <a:t> FUNDAMENTAL RULE  - ACID PHOS    </a:t>
            </a:r>
          </a:p>
        </p:txBody>
      </p:sp>
    </p:spTree>
    <p:extLst>
      <p:ext uri="{BB962C8B-B14F-4D97-AF65-F5344CB8AC3E}">
        <p14:creationId xmlns:p14="http://schemas.microsoft.com/office/powerpoint/2010/main" val="26529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>
              <a:spcBef>
                <a:spcPct val="5000"/>
              </a:spcBef>
              <a:buClr>
                <a:srgbClr val="FFCC00"/>
              </a:buClr>
              <a:buSzPct val="120000"/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Preparation of 1C </a:t>
            </a:r>
          </a:p>
          <a:p>
            <a:pPr>
              <a:spcBef>
                <a:spcPct val="5000"/>
              </a:spcBef>
              <a:buClr>
                <a:srgbClr val="FFCC00"/>
              </a:buClr>
              <a:buSzPct val="120000"/>
            </a:pPr>
            <a:r>
              <a:rPr lang="en-US" b="1" smtClean="0"/>
              <a:t>First potency 1C is same as Solution, since  Solution contains 1/100 of the original drug</a:t>
            </a:r>
          </a:p>
          <a:p>
            <a:pPr>
              <a:spcBef>
                <a:spcPct val="5000"/>
              </a:spcBef>
              <a:buClr>
                <a:srgbClr val="FFCC00"/>
              </a:buClr>
              <a:buSzPct val="120000"/>
              <a:buFontTx/>
              <a:buNone/>
            </a:pPr>
            <a:endParaRPr lang="en-US" sz="1200" b="1" smtClean="0"/>
          </a:p>
          <a:p>
            <a:pPr lvl="2">
              <a:spcBef>
                <a:spcPct val="5000"/>
              </a:spcBef>
              <a:buClr>
                <a:srgbClr val="FFCC00"/>
              </a:buClr>
              <a:buSzPct val="120000"/>
              <a:buFontTx/>
              <a:buNone/>
            </a:pPr>
            <a:r>
              <a:rPr lang="en-US" sz="3200" b="1" smtClean="0">
                <a:solidFill>
                  <a:schemeClr val="hlink"/>
                </a:solidFill>
              </a:rPr>
              <a:t>	 Examples </a:t>
            </a:r>
          </a:p>
          <a:p>
            <a:pPr lvl="2">
              <a:spcBef>
                <a:spcPct val="5000"/>
              </a:spcBef>
              <a:buClr>
                <a:srgbClr val="FFCC00"/>
              </a:buClr>
              <a:buSzPct val="120000"/>
            </a:pPr>
            <a:r>
              <a:rPr lang="en-US" sz="3200" b="1" smtClean="0"/>
              <a:t> Acidum phosphoricum</a:t>
            </a:r>
          </a:p>
          <a:p>
            <a:pPr lvl="2">
              <a:spcBef>
                <a:spcPct val="5000"/>
              </a:spcBef>
              <a:buClr>
                <a:srgbClr val="FFCC00"/>
              </a:buClr>
              <a:buSzPct val="120000"/>
            </a:pPr>
            <a:r>
              <a:rPr lang="en-US" sz="3200" b="1" smtClean="0"/>
              <a:t> Acidum picricum</a:t>
            </a:r>
          </a:p>
          <a:p>
            <a:pPr lvl="2">
              <a:spcBef>
                <a:spcPct val="5000"/>
              </a:spcBef>
              <a:buClr>
                <a:srgbClr val="FFCC00"/>
              </a:buClr>
              <a:buSzPct val="120000"/>
            </a:pPr>
            <a:r>
              <a:rPr lang="en-US" sz="3200" b="1" smtClean="0"/>
              <a:t> Borax</a:t>
            </a:r>
          </a:p>
          <a:p>
            <a:pPr lvl="2">
              <a:spcBef>
                <a:spcPct val="5000"/>
              </a:spcBef>
              <a:buClr>
                <a:srgbClr val="FFCC00"/>
              </a:buClr>
              <a:buSzPct val="120000"/>
            </a:pPr>
            <a:r>
              <a:rPr lang="en-US" sz="3200" b="1" smtClean="0"/>
              <a:t> Bromium</a:t>
            </a:r>
          </a:p>
          <a:p>
            <a:pPr lvl="2">
              <a:spcBef>
                <a:spcPct val="5000"/>
              </a:spcBef>
              <a:buClr>
                <a:srgbClr val="FFCC00"/>
              </a:buClr>
              <a:buSzPct val="120000"/>
            </a:pPr>
            <a:r>
              <a:rPr lang="en-US" sz="3200" b="1" smtClean="0"/>
              <a:t> Chlorum</a:t>
            </a:r>
          </a:p>
          <a:p>
            <a:pPr lvl="2">
              <a:spcBef>
                <a:spcPct val="5000"/>
              </a:spcBef>
              <a:buClr>
                <a:srgbClr val="FFCC00"/>
              </a:buClr>
              <a:buSzPct val="120000"/>
            </a:pPr>
            <a:r>
              <a:rPr lang="en-US" sz="3200" b="1" smtClean="0"/>
              <a:t> Kali bichromicum </a:t>
            </a:r>
            <a:endParaRPr lang="en-AU" sz="3200" b="1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633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PHARMACOPRAXY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 the art of preparing drugs from their crude  natural sources. </a:t>
            </a:r>
          </a:p>
          <a:p>
            <a:r>
              <a:rPr lang="en-US" smtClean="0"/>
              <a:t>It is the process of conversion of crude drugs into real medicines</a:t>
            </a:r>
          </a:p>
          <a:p>
            <a:pPr>
              <a:buFontTx/>
              <a:buNone/>
            </a:pPr>
            <a:r>
              <a:rPr lang="en-US" u="sng" smtClean="0"/>
              <a:t>METHODS OF PREPARATION OF DRUGS </a:t>
            </a:r>
          </a:p>
          <a:p>
            <a:r>
              <a:rPr lang="en-US" smtClean="0"/>
              <a:t>OLD HAHNEMANIAN METHOD</a:t>
            </a:r>
          </a:p>
          <a:p>
            <a:r>
              <a:rPr lang="en-US" smtClean="0"/>
              <a:t>MODERN METHOD</a:t>
            </a:r>
          </a:p>
        </p:txBody>
      </p:sp>
    </p:spTree>
    <p:extLst>
      <p:ext uri="{BB962C8B-B14F-4D97-AF65-F5344CB8AC3E}">
        <p14:creationId xmlns:p14="http://schemas.microsoft.com/office/powerpoint/2010/main" val="13720165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0"/>
          <p:cNvSpPr>
            <a:spLocks noChangeArrowheads="1"/>
          </p:cNvSpPr>
          <p:nvPr/>
        </p:nvSpPr>
        <p:spPr bwMode="auto">
          <a:xfrm>
            <a:off x="0" y="0"/>
            <a:ext cx="6019800" cy="914400"/>
          </a:xfrm>
          <a:prstGeom prst="bevel">
            <a:avLst>
              <a:gd name="adj" fmla="val 12500"/>
            </a:avLst>
          </a:prstGeom>
          <a:solidFill>
            <a:srgbClr val="C1839F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89154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b="1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DRUG POWER</a:t>
            </a:r>
            <a:r>
              <a:rPr lang="en-US" b="1" smtClean="0"/>
              <a:t> 1/10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/>
              <a:t>Dissolve 1 part by weight of the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/>
              <a:t>medicinal substance in 9 parts by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/>
              <a:t>weight of alcohol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Preparation of 1X</a:t>
            </a:r>
          </a:p>
          <a:p>
            <a:pPr>
              <a:lnSpc>
                <a:spcPct val="80000"/>
              </a:lnSpc>
              <a:buClr>
                <a:srgbClr val="FFCC00"/>
              </a:buClr>
              <a:buSzPct val="120000"/>
              <a:buFontTx/>
              <a:buNone/>
            </a:pPr>
            <a:r>
              <a:rPr lang="en-US" b="1" smtClean="0"/>
              <a:t>	1X potency is the same as Solution, </a:t>
            </a:r>
          </a:p>
          <a:p>
            <a:pPr>
              <a:lnSpc>
                <a:spcPct val="80000"/>
              </a:lnSpc>
              <a:buClr>
                <a:srgbClr val="FFCC00"/>
              </a:buClr>
              <a:buSzPct val="120000"/>
              <a:buFontTx/>
              <a:buNone/>
            </a:pPr>
            <a:r>
              <a:rPr lang="en-US" b="1" smtClean="0"/>
              <a:t>	since,  solution contains 1/10 of </a:t>
            </a:r>
          </a:p>
          <a:p>
            <a:pPr>
              <a:lnSpc>
                <a:spcPct val="80000"/>
              </a:lnSpc>
              <a:buClr>
                <a:srgbClr val="FFCC00"/>
              </a:buClr>
              <a:buSzPct val="120000"/>
              <a:buFontTx/>
              <a:buNone/>
            </a:pPr>
            <a:r>
              <a:rPr lang="en-US" b="1" smtClean="0"/>
              <a:t>	original drug.</a:t>
            </a:r>
          </a:p>
          <a:p>
            <a:pPr>
              <a:lnSpc>
                <a:spcPct val="80000"/>
              </a:lnSpc>
              <a:buFontTx/>
              <a:buNone/>
            </a:pPr>
            <a:endParaRPr lang="en-AU" b="1" smtClean="0"/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76200" y="152400"/>
            <a:ext cx="579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660033"/>
                </a:solidFill>
                <a:latin typeface="Times New Roman" pitchFamily="18" charset="0"/>
              </a:rPr>
              <a:t>ALCOHOLIC  SOLUTION</a:t>
            </a: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712788" y="1096963"/>
            <a:ext cx="84312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FF00"/>
                </a:solidFill>
              </a:rPr>
              <a:t>CLASS VI-A  </a:t>
            </a:r>
          </a:p>
          <a:p>
            <a:pPr eaLnBrk="1" hangingPunct="1"/>
            <a:r>
              <a:rPr lang="en-US" sz="3200" b="1">
                <a:solidFill>
                  <a:srgbClr val="FFFF00"/>
                </a:solidFill>
              </a:rPr>
              <a:t>FUNDAMENTAL RULE  - GUAICUM </a:t>
            </a:r>
          </a:p>
        </p:txBody>
      </p:sp>
    </p:spTree>
    <p:extLst>
      <p:ext uri="{BB962C8B-B14F-4D97-AF65-F5344CB8AC3E}">
        <p14:creationId xmlns:p14="http://schemas.microsoft.com/office/powerpoint/2010/main" val="36405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8600"/>
            <a:ext cx="8610600" cy="63246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Preparation of 1C </a:t>
            </a:r>
          </a:p>
          <a:p>
            <a:pPr>
              <a:lnSpc>
                <a:spcPct val="110000"/>
              </a:lnSpc>
              <a:buClr>
                <a:srgbClr val="FFCC00"/>
              </a:buClr>
              <a:buSzPct val="120000"/>
            </a:pPr>
            <a:r>
              <a:rPr lang="en-US" sz="3000" b="1" smtClean="0"/>
              <a:t>10 minims of Alcoholic solution and 90 minims of alcohol give 100 minims of 1C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1200" b="1" smtClean="0">
              <a:solidFill>
                <a:schemeClr val="hlink"/>
              </a:solidFill>
            </a:endParaRPr>
          </a:p>
          <a:p>
            <a:pPr lvl="2">
              <a:lnSpc>
                <a:spcPct val="105000"/>
              </a:lnSpc>
              <a:spcBef>
                <a:spcPct val="15000"/>
              </a:spcBef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   Examples </a:t>
            </a:r>
          </a:p>
          <a:p>
            <a:pPr lvl="2">
              <a:lnSpc>
                <a:spcPct val="105000"/>
              </a:lnSpc>
              <a:spcBef>
                <a:spcPct val="15000"/>
              </a:spcBef>
              <a:buClr>
                <a:srgbClr val="FFCC00"/>
              </a:buClr>
              <a:buSzPct val="120000"/>
            </a:pPr>
            <a:r>
              <a:rPr lang="en-US" sz="3000" b="1" smtClean="0"/>
              <a:t> Acidum benzoicum</a:t>
            </a:r>
          </a:p>
          <a:p>
            <a:pPr lvl="2">
              <a:lnSpc>
                <a:spcPct val="105000"/>
              </a:lnSpc>
              <a:spcBef>
                <a:spcPct val="15000"/>
              </a:spcBef>
              <a:buClr>
                <a:srgbClr val="FFCC00"/>
              </a:buClr>
              <a:buSzPct val="120000"/>
            </a:pPr>
            <a:r>
              <a:rPr lang="en-US" sz="3000" b="1" smtClean="0"/>
              <a:t> Acidum carbolicum</a:t>
            </a:r>
          </a:p>
          <a:p>
            <a:pPr lvl="2">
              <a:lnSpc>
                <a:spcPct val="105000"/>
              </a:lnSpc>
              <a:spcBef>
                <a:spcPct val="15000"/>
              </a:spcBef>
              <a:buClr>
                <a:srgbClr val="FFCC00"/>
              </a:buClr>
              <a:buSzPct val="120000"/>
            </a:pPr>
            <a:r>
              <a:rPr lang="en-US" sz="3000" b="1" smtClean="0"/>
              <a:t> Amyl nitrosum</a:t>
            </a:r>
          </a:p>
          <a:p>
            <a:pPr lvl="2">
              <a:lnSpc>
                <a:spcPct val="105000"/>
              </a:lnSpc>
              <a:spcBef>
                <a:spcPct val="15000"/>
              </a:spcBef>
              <a:buClr>
                <a:srgbClr val="FFCC00"/>
              </a:buClr>
              <a:buSzPct val="120000"/>
            </a:pPr>
            <a:r>
              <a:rPr lang="en-US" sz="3000" b="1" smtClean="0"/>
              <a:t> Camphora</a:t>
            </a:r>
          </a:p>
          <a:p>
            <a:pPr lvl="2">
              <a:lnSpc>
                <a:spcPct val="105000"/>
              </a:lnSpc>
              <a:spcBef>
                <a:spcPct val="15000"/>
              </a:spcBef>
              <a:buClr>
                <a:srgbClr val="FFCC00"/>
              </a:buClr>
              <a:buSzPct val="120000"/>
            </a:pPr>
            <a:r>
              <a:rPr lang="en-US" sz="3000" b="1" smtClean="0"/>
              <a:t> Chloroformium</a:t>
            </a:r>
          </a:p>
          <a:p>
            <a:pPr lvl="2">
              <a:lnSpc>
                <a:spcPct val="105000"/>
              </a:lnSpc>
              <a:spcBef>
                <a:spcPct val="15000"/>
              </a:spcBef>
              <a:buClr>
                <a:srgbClr val="FFCC00"/>
              </a:buClr>
              <a:buSzPct val="120000"/>
            </a:pPr>
            <a:r>
              <a:rPr lang="en-US" sz="3000" b="1" smtClean="0"/>
              <a:t> Glonoinum</a:t>
            </a:r>
          </a:p>
          <a:p>
            <a:pPr lvl="2">
              <a:lnSpc>
                <a:spcPct val="105000"/>
              </a:lnSpc>
              <a:spcBef>
                <a:spcPct val="15000"/>
              </a:spcBef>
              <a:buClr>
                <a:srgbClr val="FFCC00"/>
              </a:buClr>
              <a:buSzPct val="120000"/>
            </a:pPr>
            <a:r>
              <a:rPr lang="en-US" sz="3000" b="1" smtClean="0"/>
              <a:t> Guaiacum</a:t>
            </a:r>
            <a:endParaRPr lang="en-AU" sz="3000" b="1" smtClean="0"/>
          </a:p>
        </p:txBody>
      </p:sp>
    </p:spTree>
    <p:extLst>
      <p:ext uri="{BB962C8B-B14F-4D97-AF65-F5344CB8AC3E}">
        <p14:creationId xmlns:p14="http://schemas.microsoft.com/office/powerpoint/2010/main" val="231979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8"/>
          <p:cNvSpPr>
            <a:spLocks noChangeArrowheads="1"/>
          </p:cNvSpPr>
          <p:nvPr/>
        </p:nvSpPr>
        <p:spPr bwMode="auto">
          <a:xfrm>
            <a:off x="0" y="0"/>
            <a:ext cx="6019800" cy="914400"/>
          </a:xfrm>
          <a:prstGeom prst="bevel">
            <a:avLst>
              <a:gd name="adj" fmla="val 12500"/>
            </a:avLst>
          </a:prstGeom>
          <a:solidFill>
            <a:srgbClr val="C1839F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534400" cy="5105400"/>
          </a:xfrm>
        </p:spPr>
        <p:txBody>
          <a:bodyPr/>
          <a:lstStyle/>
          <a:p>
            <a:pPr>
              <a:buFontTx/>
              <a:buNone/>
            </a:pPr>
            <a:endParaRPr lang="en-US" sz="3000" b="1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DRUG POWER</a:t>
            </a:r>
            <a:r>
              <a:rPr lang="en-US" sz="3000" b="1" smtClean="0"/>
              <a:t>  1/100</a:t>
            </a:r>
          </a:p>
          <a:p>
            <a:pPr>
              <a:buFontTx/>
              <a:buNone/>
            </a:pPr>
            <a:r>
              <a:rPr lang="en-US" sz="3000" b="1" smtClean="0"/>
              <a:t>Dissolve 1 part by weight of medicinal </a:t>
            </a:r>
          </a:p>
          <a:p>
            <a:pPr>
              <a:buFontTx/>
              <a:buNone/>
            </a:pPr>
            <a:r>
              <a:rPr lang="en-US" sz="3000" b="1" smtClean="0"/>
              <a:t>substance in 99 parts by weight of alcohol</a:t>
            </a:r>
          </a:p>
          <a:p>
            <a:pPr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Preparation of 1X</a:t>
            </a:r>
          </a:p>
          <a:p>
            <a:pPr>
              <a:buClr>
                <a:srgbClr val="FFCC00"/>
              </a:buClr>
              <a:buSzPct val="120000"/>
            </a:pPr>
            <a:r>
              <a:rPr lang="en-US" sz="3000" b="1" smtClean="0"/>
              <a:t>2X potency is same as Solution, </a:t>
            </a:r>
          </a:p>
          <a:p>
            <a:pPr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/>
              <a:t>	since solution contains 1/100 of the </a:t>
            </a:r>
          </a:p>
          <a:p>
            <a:pPr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/>
              <a:t>	original drug. Hence the next higher </a:t>
            </a:r>
          </a:p>
          <a:p>
            <a:pPr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/>
              <a:t>	potency prepared is 3X</a:t>
            </a:r>
            <a:endParaRPr lang="en-AU" sz="3000" b="1" smtClean="0"/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76200" y="196850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660033"/>
                </a:solidFill>
                <a:latin typeface="Times New Roman" pitchFamily="18" charset="0"/>
              </a:rPr>
              <a:t>ALCOHOLIC  SOLUTION</a:t>
            </a:r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533400" y="1096963"/>
            <a:ext cx="8458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FF00"/>
                </a:solidFill>
              </a:rPr>
              <a:t>CLASS VI-B-</a:t>
            </a:r>
          </a:p>
          <a:p>
            <a:pPr eaLnBrk="1" hangingPunct="1"/>
            <a:r>
              <a:rPr lang="en-US" sz="3200" b="1">
                <a:solidFill>
                  <a:srgbClr val="FFFF00"/>
                </a:solidFill>
              </a:rPr>
              <a:t>FUNDAMENTAL RULE  - MERC COR </a:t>
            </a:r>
          </a:p>
          <a:p>
            <a:pPr eaLnBrk="1" hangingPunct="1"/>
            <a:endParaRPr lang="en-US" sz="32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FFCC00"/>
              </a:buClr>
              <a:buSzPct val="120000"/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Preparation of 1C </a:t>
            </a:r>
          </a:p>
          <a:p>
            <a:pPr>
              <a:lnSpc>
                <a:spcPct val="110000"/>
              </a:lnSpc>
              <a:buClr>
                <a:srgbClr val="FFCC00"/>
              </a:buClr>
              <a:buSzPct val="120000"/>
            </a:pPr>
            <a:r>
              <a:rPr lang="en-US" b="1" smtClean="0"/>
              <a:t>First potency 1C is same as Solution, since  Solution contains 1/100 of the original drug</a:t>
            </a:r>
          </a:p>
          <a:p>
            <a:pPr>
              <a:lnSpc>
                <a:spcPct val="110000"/>
              </a:lnSpc>
              <a:buClr>
                <a:srgbClr val="FFCC00"/>
              </a:buClr>
              <a:buSzPct val="120000"/>
              <a:buFontTx/>
              <a:buNone/>
            </a:pPr>
            <a:endParaRPr lang="en-US" sz="1200" b="1" smtClean="0"/>
          </a:p>
          <a:p>
            <a:pPr lvl="2">
              <a:buClr>
                <a:srgbClr val="FFCC00"/>
              </a:buClr>
              <a:buSzPct val="120000"/>
              <a:buFontTx/>
              <a:buNone/>
            </a:pPr>
            <a:r>
              <a:rPr lang="en-US" sz="3200" b="1" smtClean="0">
                <a:solidFill>
                  <a:schemeClr val="hlink"/>
                </a:solidFill>
              </a:rPr>
              <a:t>	 Examples </a:t>
            </a:r>
          </a:p>
          <a:p>
            <a:pPr lvl="2">
              <a:buClr>
                <a:srgbClr val="FFCC00"/>
              </a:buClr>
              <a:buSzPct val="120000"/>
            </a:pPr>
            <a:r>
              <a:rPr lang="en-US" sz="3200" b="1" smtClean="0"/>
              <a:t> Acidum hydrocyanicum</a:t>
            </a:r>
          </a:p>
          <a:p>
            <a:pPr lvl="2">
              <a:buClr>
                <a:srgbClr val="FFCC00"/>
              </a:buClr>
              <a:buSzPct val="120000"/>
            </a:pPr>
            <a:r>
              <a:rPr lang="en-US" sz="3200" b="1" smtClean="0"/>
              <a:t> Acidum lacticum</a:t>
            </a:r>
          </a:p>
          <a:p>
            <a:pPr lvl="2">
              <a:buClr>
                <a:srgbClr val="FFCC00"/>
              </a:buClr>
              <a:buSzPct val="120000"/>
            </a:pPr>
            <a:r>
              <a:rPr lang="en-US" sz="3200" b="1" smtClean="0"/>
              <a:t> Croton tig</a:t>
            </a:r>
          </a:p>
          <a:p>
            <a:pPr lvl="2">
              <a:buClr>
                <a:srgbClr val="FFCC00"/>
              </a:buClr>
              <a:buSzPct val="120000"/>
            </a:pPr>
            <a:r>
              <a:rPr lang="en-US" sz="3200" b="1" smtClean="0"/>
              <a:t> Iodium</a:t>
            </a:r>
          </a:p>
          <a:p>
            <a:pPr lvl="2">
              <a:buClr>
                <a:srgbClr val="FFCC00"/>
              </a:buClr>
              <a:buSzPct val="120000"/>
            </a:pPr>
            <a:r>
              <a:rPr lang="en-US" sz="3200" b="1" smtClean="0"/>
              <a:t> Kreosotum </a:t>
            </a:r>
            <a:endParaRPr lang="en-AU" sz="3200" b="1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68035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447800"/>
          </a:xfrm>
        </p:spPr>
        <p:txBody>
          <a:bodyPr/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b="1" smtClean="0">
                <a:solidFill>
                  <a:schemeClr val="tx1"/>
                </a:solidFill>
                <a:latin typeface="Times New Roman" pitchFamily="18" charset="0"/>
              </a:rPr>
              <a:t>TRITURATION  OF </a:t>
            </a:r>
            <a:br>
              <a:rPr lang="en-US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b="1" smtClean="0">
                <a:solidFill>
                  <a:schemeClr val="tx1"/>
                </a:solidFill>
                <a:latin typeface="Times New Roman" pitchFamily="18" charset="0"/>
              </a:rPr>
              <a:t>DRY  CRUDE  DRUGS</a:t>
            </a:r>
            <a:br>
              <a:rPr lang="en-US" b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CLASS VII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Fundamental rule</a:t>
            </a:r>
            <a:r>
              <a:rPr lang="en-US" b="1" smtClean="0"/>
              <a:t> - Arsenicum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Trituration on Decimal Scale</a:t>
            </a:r>
          </a:p>
          <a:p>
            <a:pPr>
              <a:lnSpc>
                <a:spcPct val="90000"/>
              </a:lnSpc>
              <a:buClr>
                <a:srgbClr val="FFCC00"/>
              </a:buClr>
              <a:buSzPct val="120000"/>
            </a:pPr>
            <a:r>
              <a:rPr lang="en-US" b="1" smtClean="0"/>
              <a:t>1gr of drug + 9gr of milk sugar = 10gr of 1X.  </a:t>
            </a:r>
          </a:p>
          <a:p>
            <a:pPr>
              <a:lnSpc>
                <a:spcPct val="90000"/>
              </a:lnSpc>
              <a:buClr>
                <a:srgbClr val="FFCC00"/>
              </a:buClr>
              <a:buSzPct val="120000"/>
              <a:buFontTx/>
              <a:buNone/>
            </a:pPr>
            <a:r>
              <a:rPr lang="en-US" b="1" smtClean="0"/>
              <a:t>	2X and ahead with 1 grain of trituration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	and 9 grains of sugar of milk.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Conversion into Liquid potencies</a:t>
            </a:r>
          </a:p>
          <a:p>
            <a:pPr>
              <a:lnSpc>
                <a:spcPct val="90000"/>
              </a:lnSpc>
              <a:buClr>
                <a:srgbClr val="FFCC00"/>
              </a:buClr>
              <a:buSzPct val="120000"/>
            </a:pPr>
            <a:r>
              <a:rPr lang="en-US" b="1" smtClean="0"/>
              <a:t>1gr of 6X dissolved in 50 minims of water </a:t>
            </a:r>
          </a:p>
          <a:p>
            <a:pPr>
              <a:lnSpc>
                <a:spcPct val="90000"/>
              </a:lnSpc>
              <a:buClr>
                <a:srgbClr val="FFCC00"/>
              </a:buClr>
              <a:buSzPct val="120000"/>
              <a:buFontTx/>
              <a:buNone/>
            </a:pPr>
            <a:r>
              <a:rPr lang="en-US" b="1" smtClean="0"/>
              <a:t>	and 50 minims of alcohol, gives 8X.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7575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spcBef>
                <a:spcPct val="10000"/>
              </a:spcBef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Trituration on the Centesimal Scale</a:t>
            </a:r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</a:pPr>
            <a:r>
              <a:rPr lang="en-US" sz="2800" b="1" smtClean="0"/>
              <a:t>1gr of drug + 99gr of milk sugar = 100 gr of 1C. 2C and ahead with 1 grain of preceding trituration and 99 grains of sugar of milk</a:t>
            </a:r>
          </a:p>
          <a:p>
            <a:pPr>
              <a:spcBef>
                <a:spcPct val="10000"/>
              </a:spcBef>
              <a:buFontTx/>
              <a:buNone/>
            </a:pPr>
            <a:endParaRPr lang="en-US" sz="2800" b="1" smtClean="0">
              <a:solidFill>
                <a:schemeClr val="hlink"/>
              </a:solidFill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Conversion into Liquid potencies</a:t>
            </a:r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</a:pPr>
            <a:r>
              <a:rPr lang="en-US" sz="2800" b="1" smtClean="0"/>
              <a:t>1 grain of 3C dissolved in 50 minims of water and 50 minims of alcohol gives 4C.</a:t>
            </a:r>
          </a:p>
          <a:p>
            <a:pPr>
              <a:lnSpc>
                <a:spcPct val="125000"/>
              </a:lnSpc>
              <a:spcBef>
                <a:spcPct val="10000"/>
              </a:spcBef>
              <a:buFontTx/>
              <a:buNone/>
            </a:pPr>
            <a:endParaRPr lang="en-US" sz="2800" b="1" smtClean="0"/>
          </a:p>
          <a:p>
            <a:pPr>
              <a:spcBef>
                <a:spcPct val="10000"/>
              </a:spcBef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Examples </a:t>
            </a:r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</a:pPr>
            <a:r>
              <a:rPr lang="en-US" sz="2800" b="1" smtClean="0"/>
              <a:t>Aurum met; Baryta carb; Cantharis; Carbo veg; Cuprum metallicum; Graphites; Silicea; Stannum metallicum</a:t>
            </a:r>
            <a:r>
              <a:rPr lang="en-US" sz="2000" b="1" smtClean="0"/>
              <a:t>; Sulphur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12903449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8"/>
          <p:cNvSpPr>
            <a:spLocks noChangeArrowheads="1"/>
          </p:cNvSpPr>
          <p:nvPr/>
        </p:nvSpPr>
        <p:spPr bwMode="auto">
          <a:xfrm>
            <a:off x="0" y="0"/>
            <a:ext cx="6019800" cy="1143000"/>
          </a:xfrm>
          <a:prstGeom prst="bevel">
            <a:avLst>
              <a:gd name="adj" fmla="val 12500"/>
            </a:avLst>
          </a:prstGeom>
          <a:solidFill>
            <a:srgbClr val="C1839F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839200" cy="4876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Fundamental rule</a:t>
            </a:r>
            <a:r>
              <a:rPr lang="en-US" sz="3000" b="1" smtClean="0"/>
              <a:t> - Petroleum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en-US" sz="1200" b="1" smtClean="0"/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Trituration on Decimal Scale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3000" b="1" smtClean="0"/>
              <a:t>1 minim of drug + 9gr of milk sugar =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3000" b="1" smtClean="0"/>
              <a:t>	10 gr of 1X All succeeding potencies with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3000" b="1" smtClean="0"/>
              <a:t>	1gr of preceding potency to 9 grains of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3000" b="1" smtClean="0"/>
              <a:t>	sugar of milk.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en-US" sz="1200" b="1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Conversion into Liquid potencies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3000" b="1" smtClean="0"/>
              <a:t>1gr 6X dissolved in 50 minims of water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3000" b="1" smtClean="0"/>
              <a:t>	and 50 minims of alcohol gives 8X potency.</a:t>
            </a:r>
          </a:p>
        </p:txBody>
      </p:sp>
      <p:sp>
        <p:nvSpPr>
          <p:cNvPr id="43012" name="Text Box 6"/>
          <p:cNvSpPr txBox="1">
            <a:spLocks noChangeArrowheads="1"/>
          </p:cNvSpPr>
          <p:nvPr/>
        </p:nvSpPr>
        <p:spPr bwMode="auto">
          <a:xfrm>
            <a:off x="304800" y="1096963"/>
            <a:ext cx="22844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FF00"/>
                </a:solidFill>
              </a:rPr>
              <a:t>CLASS VIII</a:t>
            </a:r>
          </a:p>
        </p:txBody>
      </p:sp>
      <p:sp>
        <p:nvSpPr>
          <p:cNvPr id="43013" name="Text Box 7"/>
          <p:cNvSpPr txBox="1">
            <a:spLocks noChangeArrowheads="1"/>
          </p:cNvSpPr>
          <p:nvPr/>
        </p:nvSpPr>
        <p:spPr bwMode="auto">
          <a:xfrm>
            <a:off x="304800" y="168275"/>
            <a:ext cx="5214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000" b="1">
                <a:solidFill>
                  <a:srgbClr val="660033"/>
                </a:solidFill>
                <a:latin typeface="Times New Roman" pitchFamily="18" charset="0"/>
              </a:rPr>
              <a:t>TRITURATION 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>
                <a:solidFill>
                  <a:srgbClr val="660033"/>
                </a:solidFill>
                <a:latin typeface="Times New Roman" pitchFamily="18" charset="0"/>
              </a:rPr>
              <a:t>OF LIQUID  SUBSTANCES</a:t>
            </a:r>
          </a:p>
        </p:txBody>
      </p:sp>
    </p:spTree>
    <p:extLst>
      <p:ext uri="{BB962C8B-B14F-4D97-AF65-F5344CB8AC3E}">
        <p14:creationId xmlns:p14="http://schemas.microsoft.com/office/powerpoint/2010/main" val="33095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 rtlCol="0">
            <a:normAutofit/>
          </a:bodyPr>
          <a:lstStyle/>
          <a:p>
            <a:pPr marL="182880" indent="-182880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err="1" smtClean="0">
                <a:solidFill>
                  <a:schemeClr val="hlink"/>
                </a:solidFill>
              </a:rPr>
              <a:t>Trituration</a:t>
            </a:r>
            <a:r>
              <a:rPr lang="en-US" b="1" dirty="0" smtClean="0">
                <a:solidFill>
                  <a:schemeClr val="hlink"/>
                </a:solidFill>
              </a:rPr>
              <a:t> on Centesimal Scale</a:t>
            </a:r>
          </a:p>
          <a:p>
            <a:pPr marL="182880" indent="-182880" fontAlgn="auto">
              <a:spcBef>
                <a:spcPct val="1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1 minim of drug + 99gr milk sugar </a:t>
            </a:r>
          </a:p>
          <a:p>
            <a:pPr marL="182880" indent="-182880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	= 100gr 1C. All succeeding potencies </a:t>
            </a:r>
          </a:p>
          <a:p>
            <a:pPr marL="182880" indent="-182880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	with 1gr of preceding </a:t>
            </a:r>
            <a:r>
              <a:rPr lang="en-US" b="1" dirty="0" err="1" smtClean="0"/>
              <a:t>trituration</a:t>
            </a:r>
            <a:r>
              <a:rPr lang="en-US" b="1" dirty="0" smtClean="0"/>
              <a:t> to 99 </a:t>
            </a:r>
          </a:p>
          <a:p>
            <a:pPr marL="182880" indent="-182880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	grains of sugar of milk.</a:t>
            </a:r>
          </a:p>
          <a:p>
            <a:pPr marL="182880" indent="-182880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endParaRPr lang="en-US" sz="1050" b="1" dirty="0" smtClean="0">
              <a:solidFill>
                <a:schemeClr val="hlink"/>
              </a:solidFill>
            </a:endParaRPr>
          </a:p>
          <a:p>
            <a:pPr marL="182880" indent="-182880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chemeClr val="hlink"/>
                </a:solidFill>
              </a:rPr>
              <a:t>Conversion into Liquid potencies </a:t>
            </a:r>
          </a:p>
          <a:p>
            <a:pPr marL="182880" indent="-182880" fontAlgn="auto">
              <a:spcBef>
                <a:spcPct val="1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1gr 3C dissolved in 50 minims of water </a:t>
            </a:r>
          </a:p>
          <a:p>
            <a:pPr marL="182880" indent="-182880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	and 50 minims of alcohol gives 4C.</a:t>
            </a:r>
          </a:p>
          <a:p>
            <a:pPr marL="182880" indent="-182880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endParaRPr lang="en-US" sz="1050" b="1" dirty="0" smtClean="0"/>
          </a:p>
          <a:p>
            <a:pPr marL="182880" indent="-182880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chemeClr val="hlink"/>
                </a:solidFill>
              </a:rPr>
              <a:t>Examples </a:t>
            </a:r>
          </a:p>
          <a:p>
            <a:pPr marL="182880" indent="-182880" fontAlgn="auto">
              <a:spcBef>
                <a:spcPct val="1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Bothrops;Crotalus</a:t>
            </a:r>
            <a:r>
              <a:rPr lang="en-US" b="1" dirty="0" smtClean="0"/>
              <a:t> </a:t>
            </a:r>
            <a:r>
              <a:rPr lang="en-US" b="1" dirty="0" err="1" smtClean="0"/>
              <a:t>horridus</a:t>
            </a:r>
            <a:r>
              <a:rPr lang="en-US" b="1" dirty="0" smtClean="0"/>
              <a:t>; </a:t>
            </a:r>
            <a:r>
              <a:rPr lang="en-US" b="1" dirty="0" err="1" smtClean="0"/>
              <a:t>Lachesis</a:t>
            </a:r>
            <a:r>
              <a:rPr lang="en-US" b="1" dirty="0" smtClean="0"/>
              <a:t>; </a:t>
            </a:r>
          </a:p>
          <a:p>
            <a:pPr marL="182880" indent="-182880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	</a:t>
            </a:r>
            <a:r>
              <a:rPr lang="en-US" b="1" dirty="0" err="1" smtClean="0"/>
              <a:t>Naja</a:t>
            </a:r>
            <a:r>
              <a:rPr lang="en-US" b="1" dirty="0" smtClean="0"/>
              <a:t> </a:t>
            </a:r>
            <a:r>
              <a:rPr lang="en-US" b="1" dirty="0" err="1" smtClean="0"/>
              <a:t>tripudians</a:t>
            </a:r>
            <a:r>
              <a:rPr lang="en-US" b="1" dirty="0" smtClean="0"/>
              <a:t>; Petroleum</a:t>
            </a:r>
            <a:endParaRPr lang="en-AU" b="1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638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8"/>
          <p:cNvSpPr>
            <a:spLocks noChangeArrowheads="1"/>
          </p:cNvSpPr>
          <p:nvPr/>
        </p:nvSpPr>
        <p:spPr bwMode="auto">
          <a:xfrm>
            <a:off x="0" y="0"/>
            <a:ext cx="6019800" cy="1066800"/>
          </a:xfrm>
          <a:prstGeom prst="bevel">
            <a:avLst>
              <a:gd name="adj" fmla="val 12500"/>
            </a:avLst>
          </a:prstGeom>
          <a:solidFill>
            <a:srgbClr val="C1839F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868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Fundamental rule</a:t>
            </a:r>
            <a:r>
              <a:rPr lang="en-US" sz="3000" b="1" smtClean="0"/>
              <a:t> - Agaricus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NATURE  OF DRUG – FRESH VEGETABLE AND ANIMAL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Trituration on Decimal Scale</a:t>
            </a:r>
          </a:p>
          <a:p>
            <a:pPr>
              <a:lnSpc>
                <a:spcPct val="90000"/>
              </a:lnSpc>
              <a:buClr>
                <a:srgbClr val="FFCC00"/>
              </a:buClr>
              <a:buSzPct val="120000"/>
            </a:pPr>
            <a:r>
              <a:rPr lang="en-US" sz="3000" b="1" smtClean="0"/>
              <a:t>2gr of pulp + 9gr milk sugar = 10gr X trituration (two parts are taken because of loss by evaporation during trituration).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000" b="1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Conversion into Liquid potencies</a:t>
            </a:r>
          </a:p>
          <a:p>
            <a:pPr>
              <a:lnSpc>
                <a:spcPct val="90000"/>
              </a:lnSpc>
              <a:buClr>
                <a:srgbClr val="FFCC00"/>
              </a:buClr>
              <a:buSzPct val="120000"/>
            </a:pPr>
            <a:r>
              <a:rPr lang="en-US" sz="3000" b="1" smtClean="0"/>
              <a:t>1gr of 6X dissolved in 50 minims of water and 50 minims of alcohol gives 8X potency.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303213" y="990600"/>
            <a:ext cx="2058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FF00"/>
                </a:solidFill>
              </a:rPr>
              <a:t>CLASS IX</a:t>
            </a: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381000" y="117475"/>
            <a:ext cx="716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000" b="1">
                <a:solidFill>
                  <a:srgbClr val="660033"/>
                </a:solidFill>
                <a:latin typeface="Times New Roman" pitchFamily="18" charset="0"/>
              </a:rPr>
              <a:t>TRITURATION OF FRESH 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>
                <a:solidFill>
                  <a:srgbClr val="660033"/>
                </a:solidFill>
                <a:latin typeface="Times New Roman" pitchFamily="18" charset="0"/>
              </a:rPr>
              <a:t>VEGETABLE AND ANIMALS</a:t>
            </a:r>
          </a:p>
        </p:txBody>
      </p:sp>
    </p:spTree>
    <p:extLst>
      <p:ext uri="{BB962C8B-B14F-4D97-AF65-F5344CB8AC3E}">
        <p14:creationId xmlns:p14="http://schemas.microsoft.com/office/powerpoint/2010/main" val="14892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534400" cy="5943600"/>
          </a:xfrm>
        </p:spPr>
        <p:txBody>
          <a:bodyPr/>
          <a:lstStyle/>
          <a:p>
            <a:pPr>
              <a:spcBef>
                <a:spcPct val="10000"/>
              </a:spcBef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   Trituration on the Centesimal Scale</a:t>
            </a:r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</a:pPr>
            <a:r>
              <a:rPr lang="en-US" sz="3000" b="1" smtClean="0"/>
              <a:t>2gr of pulp + 99gr milk sugar = 1C</a:t>
            </a:r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</a:pPr>
            <a:endParaRPr lang="en-US" sz="2000" b="1" smtClean="0">
              <a:solidFill>
                <a:schemeClr val="hlink"/>
              </a:solidFill>
            </a:endParaRPr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   Conversion into Liquid potencies</a:t>
            </a:r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</a:pPr>
            <a:r>
              <a:rPr lang="en-US" sz="3000" b="1" smtClean="0"/>
              <a:t>1gr of 3C dissolved in 50 minims of </a:t>
            </a:r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/>
              <a:t>   water and 50 minims of alcohol gives </a:t>
            </a:r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/>
              <a:t>   4C potency.</a:t>
            </a:r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</a:pPr>
            <a:endParaRPr lang="en-US" sz="2000" b="1" smtClean="0"/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>
                <a:solidFill>
                  <a:schemeClr val="hlink"/>
                </a:solidFill>
              </a:rPr>
              <a:t>   Examples </a:t>
            </a:r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</a:pPr>
            <a:r>
              <a:rPr lang="en-US" sz="3000" b="1" smtClean="0"/>
              <a:t>Agaricus muscaris; Blatta americana; </a:t>
            </a:r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/>
              <a:t>	Blatta orientalis; Boletus satanus; Fel tauri; </a:t>
            </a:r>
          </a:p>
          <a:p>
            <a:pPr>
              <a:spcBef>
                <a:spcPct val="10000"/>
              </a:spcBef>
              <a:buClr>
                <a:srgbClr val="FFCC00"/>
              </a:buClr>
              <a:buSzPct val="120000"/>
              <a:buFontTx/>
              <a:buNone/>
            </a:pPr>
            <a:r>
              <a:rPr lang="en-US" sz="3000" b="1" smtClean="0"/>
              <a:t>	Fel vulpis; Vulpis hepar; Vulpis pulmonale</a:t>
            </a:r>
            <a:endParaRPr lang="en-AU" sz="3000" b="1" smtClean="0"/>
          </a:p>
        </p:txBody>
      </p:sp>
      <p:pic>
        <p:nvPicPr>
          <p:cNvPr id="46083" name="Picture 5" descr="8a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1EFF2"/>
              </a:clrFrom>
              <a:clrTo>
                <a:srgbClr val="F1EF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13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Aphorism  264 – 271 of  Organon of  Medicine deals with instructions for preparation of drugs as per old method</a:t>
            </a:r>
          </a:p>
          <a:p>
            <a:r>
              <a:rPr lang="en-US" smtClean="0"/>
              <a:t>Hahnemann explained IX  Classes for preparation of  drugs in old method</a:t>
            </a:r>
          </a:p>
        </p:txBody>
      </p:sp>
    </p:spTree>
    <p:extLst>
      <p:ext uri="{BB962C8B-B14F-4D97-AF65-F5344CB8AC3E}">
        <p14:creationId xmlns:p14="http://schemas.microsoft.com/office/powerpoint/2010/main" val="77646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8"/>
          <p:cNvSpPr>
            <a:spLocks noChangeArrowheads="1"/>
          </p:cNvSpPr>
          <p:nvPr/>
        </p:nvSpPr>
        <p:spPr bwMode="auto">
          <a:xfrm>
            <a:off x="0" y="0"/>
            <a:ext cx="6019800" cy="914400"/>
          </a:xfrm>
          <a:prstGeom prst="bevel">
            <a:avLst>
              <a:gd name="adj" fmla="val 12500"/>
            </a:avLst>
          </a:prstGeom>
          <a:solidFill>
            <a:srgbClr val="C1839F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6629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660033"/>
                </a:solidFill>
                <a:latin typeface="Times New Roman" pitchFamily="18" charset="0"/>
              </a:rPr>
              <a:t>MOTHER TINCTURE</a:t>
            </a:r>
            <a:endParaRPr lang="en-AU" b="1" smtClean="0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305800" cy="52578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  <a:hlinkClick r:id="rId2" action="ppaction://hlinksldjump"/>
              </a:rPr>
              <a:t>Class I</a:t>
            </a:r>
            <a:r>
              <a:rPr lang="en-US" b="1" smtClean="0">
                <a:hlinkClick r:id="rId2" action="ppaction://hlinksldjump"/>
              </a:rPr>
              <a:t> </a:t>
            </a:r>
            <a:r>
              <a:rPr lang="en-US" b="1" smtClean="0"/>
              <a:t>	Tinctures from most juicy plants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1600" b="1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  <a:hlinkClick r:id="rId3" action="ppaction://hlinksldjump"/>
              </a:rPr>
              <a:t>Class II</a:t>
            </a:r>
            <a:r>
              <a:rPr lang="en-US" b="1" smtClean="0">
                <a:hlinkClick r:id="rId3" action="ppaction://hlinksldjump"/>
              </a:rPr>
              <a:t> </a:t>
            </a:r>
            <a:r>
              <a:rPr lang="en-US" b="1" smtClean="0"/>
              <a:t>	Tinctures from moderately juicy 			plants 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1600" b="1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  <a:hlinkClick r:id="rId4" action="ppaction://hlinksldjump"/>
              </a:rPr>
              <a:t>Class III</a:t>
            </a:r>
            <a:r>
              <a:rPr lang="en-US" b="1" smtClean="0">
                <a:hlinkClick r:id="rId4" action="ppaction://hlinksldjump"/>
              </a:rPr>
              <a:t> </a:t>
            </a:r>
            <a:r>
              <a:rPr lang="en-US" b="1" smtClean="0"/>
              <a:t>	Tinctures from least juicy plants </a:t>
            </a:r>
          </a:p>
          <a:p>
            <a:pPr>
              <a:lnSpc>
                <a:spcPct val="110000"/>
              </a:lnSpc>
            </a:pPr>
            <a:endParaRPr lang="en-US" sz="1600" b="1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  <a:hlinkClick r:id="rId5" action="ppaction://hlinksldjump"/>
              </a:rPr>
              <a:t>Class IV</a:t>
            </a:r>
            <a:r>
              <a:rPr lang="en-US" b="1" smtClean="0"/>
              <a:t>	Tinctures from dried vegetables 			and animal substances and also from fresh animal sources</a:t>
            </a:r>
            <a:endParaRPr lang="en-AU" b="1" smtClean="0"/>
          </a:p>
        </p:txBody>
      </p:sp>
    </p:spTree>
    <p:extLst>
      <p:ext uri="{BB962C8B-B14F-4D97-AF65-F5344CB8AC3E}">
        <p14:creationId xmlns:p14="http://schemas.microsoft.com/office/powerpoint/2010/main" val="13558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MOTHER TINCTURE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It is a drug, pharmaceutically prepared from drug substances of vegetable and animal kingdom using strong alcohol as a vehicle(solvent) by the process of immersion, maceration and percolation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Designated  by  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or  Q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It is the precursor of the corresponding  potency  of the drug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7217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MOTHER SOLUTION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original solution prepared using purified water directly from the crude drug substances which are not soluble in alcohol</a:t>
            </a:r>
          </a:p>
          <a:p>
            <a:r>
              <a:rPr lang="en-US" smtClean="0"/>
              <a:t>Chemical sources are usually converted into mother solutions</a:t>
            </a:r>
          </a:p>
        </p:txBody>
      </p:sp>
    </p:spTree>
    <p:extLst>
      <p:ext uri="{BB962C8B-B14F-4D97-AF65-F5344CB8AC3E}">
        <p14:creationId xmlns:p14="http://schemas.microsoft.com/office/powerpoint/2010/main" val="208516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MOTHER POWDER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original powder prepared using sugar of milk directly from crude drugs of any origin which is neither soluble in alcohol nor in purified water</a:t>
            </a:r>
          </a:p>
          <a:p>
            <a:r>
              <a:rPr lang="en-US" smtClean="0"/>
              <a:t>They are converted into triturations</a:t>
            </a:r>
          </a:p>
        </p:txBody>
      </p:sp>
    </p:spTree>
    <p:extLst>
      <p:ext uri="{BB962C8B-B14F-4D97-AF65-F5344CB8AC3E}">
        <p14:creationId xmlns:p14="http://schemas.microsoft.com/office/powerpoint/2010/main" val="2016736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7"/>
          <p:cNvSpPr>
            <a:spLocks noChangeArrowheads="1"/>
          </p:cNvSpPr>
          <p:nvPr/>
        </p:nvSpPr>
        <p:spPr bwMode="auto">
          <a:xfrm>
            <a:off x="0" y="0"/>
            <a:ext cx="6019800" cy="914400"/>
          </a:xfrm>
          <a:prstGeom prst="bevel">
            <a:avLst>
              <a:gd name="adj" fmla="val 12500"/>
            </a:avLst>
          </a:prstGeom>
          <a:solidFill>
            <a:srgbClr val="C1839F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5486400" cy="533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660033"/>
                </a:solidFill>
                <a:latin typeface="Times New Roman" pitchFamily="18" charset="0"/>
              </a:rPr>
              <a:t>MOTHER  SOLUTION</a:t>
            </a:r>
            <a:endParaRPr lang="en-AU" sz="3600" b="1" smtClean="0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05800" cy="49530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  <a:hlinkClick r:id="rId2" action="ppaction://hlinksldjump"/>
              </a:rPr>
              <a:t>Class V</a:t>
            </a:r>
            <a:r>
              <a:rPr lang="en-US" b="1" smtClean="0"/>
              <a:t>	(VA and VB) Aqueous solutions, 		prepared by dissolving the 			medicinal substances in 			distilled water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2000" b="1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  <a:hlinkClick r:id="rId3" action="ppaction://hlinksldjump"/>
              </a:rPr>
              <a:t>Class VI</a:t>
            </a:r>
            <a:r>
              <a:rPr lang="en-US" b="1" smtClean="0"/>
              <a:t>	(VIA and VIB) Alcoholic 			solutions, prepared by 				dissolving the medicinal 			substance in alcohol</a:t>
            </a:r>
            <a:endParaRPr lang="en-AU" b="1" smtClean="0"/>
          </a:p>
        </p:txBody>
      </p:sp>
    </p:spTree>
    <p:extLst>
      <p:ext uri="{BB962C8B-B14F-4D97-AF65-F5344CB8AC3E}">
        <p14:creationId xmlns:p14="http://schemas.microsoft.com/office/powerpoint/2010/main" val="288407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1262</Words>
  <Application>Microsoft Office PowerPoint</Application>
  <PresentationFormat>On-screen Show (4:3)</PresentationFormat>
  <Paragraphs>316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Angles</vt:lpstr>
      <vt:lpstr>OLD HAHNEMANNIAN  METHODS </vt:lpstr>
      <vt:lpstr>PowerPoint Presentation</vt:lpstr>
      <vt:lpstr>PHARMACOPRAXY</vt:lpstr>
      <vt:lpstr>PowerPoint Presentation</vt:lpstr>
      <vt:lpstr>MOTHER TINCTURE</vt:lpstr>
      <vt:lpstr>MOTHER TINCTURE</vt:lpstr>
      <vt:lpstr>MOTHER SOLUTION</vt:lpstr>
      <vt:lpstr>MOTHER POWDER</vt:lpstr>
      <vt:lpstr>MOTHER  SOLUTION</vt:lpstr>
      <vt:lpstr>MOTHER  SUBSTANCE</vt:lpstr>
      <vt:lpstr>OLD METHOD – DRUG STRENGTH</vt:lpstr>
      <vt:lpstr>MODERN METHOD</vt:lpstr>
      <vt:lpstr>UNIFORM DRUG STRENGTH 1/10 of  Modern method </vt:lpstr>
      <vt:lpstr>CLASS  I </vt:lpstr>
      <vt:lpstr>Procedure </vt:lpstr>
      <vt:lpstr>PowerPoint Presentation</vt:lpstr>
      <vt:lpstr>CLASS  II</vt:lpstr>
      <vt:lpstr>Procedure </vt:lpstr>
      <vt:lpstr>PowerPoint Presentation</vt:lpstr>
      <vt:lpstr>CLASS  III</vt:lpstr>
      <vt:lpstr>Procedure </vt:lpstr>
      <vt:lpstr>PowerPoint Presentation</vt:lpstr>
      <vt:lpstr>CLASS  IV</vt:lpstr>
      <vt:lpstr>Preparation of tincture</vt:lpstr>
      <vt:lpstr>PowerPoint Presentation</vt:lpstr>
      <vt:lpstr>CLASS V A AQUEOUS  SOLUTION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TRITURATION  OF  DRY  CRUDE  DRUGS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HAHNEMANNIAN  METHODS </dc:title>
  <dc:creator>NEW</dc:creator>
  <cp:lastModifiedBy>NEW</cp:lastModifiedBy>
  <cp:revision>1</cp:revision>
  <dcterms:created xsi:type="dcterms:W3CDTF">2006-08-16T00:00:00Z</dcterms:created>
  <dcterms:modified xsi:type="dcterms:W3CDTF">2019-05-21T05:55:59Z</dcterms:modified>
</cp:coreProperties>
</file>